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0" r:id="rId2"/>
  </p:sldMasterIdLst>
  <p:notesMasterIdLst>
    <p:notesMasterId r:id="rId16"/>
  </p:notesMasterIdLst>
  <p:sldIdLst>
    <p:sldId id="256" r:id="rId3"/>
    <p:sldId id="258" r:id="rId4"/>
    <p:sldId id="259" r:id="rId5"/>
    <p:sldId id="260" r:id="rId6"/>
    <p:sldId id="261" r:id="rId7"/>
    <p:sldId id="263" r:id="rId8"/>
    <p:sldId id="264" r:id="rId9"/>
    <p:sldId id="270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1252D2-CD85-41A4-A60F-6DBE1C0E61F2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2FC32E8-4491-4EB6-BF87-C9EB9614F9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b="1" smtClean="0"/>
              <a:t>07.11.2013 г.</a:t>
            </a:r>
            <a:r>
              <a:rPr lang="ru-RU" smtClean="0"/>
              <a:t> в Кузнецке состоялась торжественная церемония открытия нового здания железнодорожного вокзала. После масштабной реконструкции он представляет собой современный комфортабельный транспортный узел, обслуживающий все виды пассажиропотоков 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093CB8-1075-49E9-94F4-7CBFFE69F65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z="900" b="1" smtClean="0">
              <a:solidFill>
                <a:srgbClr val="333A1D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ru-RU" smtClean="0"/>
              <a:t>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83BFF-9647-49AA-9243-288B661BD0DA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5D141-5F35-47E2-95C5-BD6FDF8D0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41D6D-9BAB-4DF2-87A4-4945A301EA3E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70849-6F00-4851-8B36-11B3C54D8C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4B107-97BC-4271-ACD2-CE7FC2F73C87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2DC14-1C4F-45C4-8D86-EA3CE6D3AF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B57EE-1EFE-40F5-9864-1C1B5D60B2B2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5A732-7640-4571-9797-BFC3883BA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BA674-ABBF-4603-84EC-7090887CEA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85309-7A45-4269-961F-13C739F6F32E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6FBF2-C6EB-4EA8-AEBE-23E7ABAFE846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7D720-FBC6-41BD-AD1F-23297BC47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16CC6-55C3-4F5A-B7FF-845B63234AD5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BD53B-4834-47AD-A9B7-AD17A3509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F554C-7DC0-4FDF-8D1A-583481A5EF8C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B5535-09D8-4F13-B949-BC7E4F28C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D754D-D742-413E-998D-1A3FBBA3FC20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D571A-D591-4C1B-948F-8480645E1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A52E7-5F91-4653-9174-06078D64AE1F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ECF7A-E5BE-4E8C-B0AE-4E969A2E9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D695C-F3E1-42BA-95BF-69B9C87F7543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1CA7-A4F5-402F-9102-BC2FD316E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E95D4-3AD7-41F0-A324-EF47EE4BD0AC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A963-4D5D-4DFE-8606-073A9A79A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7000F-7D66-466B-B9F8-DC28FC2EF563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60FCE-29EE-498A-852F-3751843AF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D5527-5A52-4396-A175-51CEC04F52E0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45A9F-C5D6-47FB-BFF4-DD5B4BDC0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22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010968-7E8C-4D2E-916A-C8E38F30B25C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F447A6-6B46-4BFB-89F0-85A078092B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7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1A9E8C-BB15-42EA-A64E-CEC8D1461282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8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FB66FF-F9D2-421E-AE7A-1C4B58AB6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13"/>
          <p:cNvSpPr>
            <a:spLocks noGrp="1"/>
          </p:cNvSpPr>
          <p:nvPr>
            <p:ph type="subTitle" idx="4294967295"/>
          </p:nvPr>
        </p:nvSpPr>
        <p:spPr>
          <a:xfrm>
            <a:off x="323850" y="1773238"/>
            <a:ext cx="8305800" cy="1368425"/>
          </a:xfrm>
        </p:spPr>
        <p:txBody>
          <a:bodyPr>
            <a:noAutofit/>
          </a:bodyPr>
          <a:lstStyle/>
          <a:p>
            <a:pPr marL="0" indent="0" algn="ctr">
              <a:buFont typeface="Arial" charset="0"/>
              <a:buNone/>
            </a:pPr>
            <a:r>
              <a:rPr lang="ru-RU" sz="4400" dirty="0">
                <a:solidFill>
                  <a:srgbClr val="FF0000"/>
                </a:solidFill>
              </a:rPr>
              <a:t>«ЕСТЬ НА СВЕТЕ </a:t>
            </a:r>
            <a:br>
              <a:rPr lang="ru-RU" sz="4400" dirty="0">
                <a:solidFill>
                  <a:srgbClr val="FF0000"/>
                </a:solidFill>
              </a:rPr>
            </a:br>
            <a:r>
              <a:rPr lang="ru-RU" sz="4400" dirty="0">
                <a:solidFill>
                  <a:srgbClr val="FF0000"/>
                </a:solidFill>
              </a:rPr>
              <a:t>УДИВИТЕЛЬНЫЙ ГОРОД»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401316" y="698922"/>
            <a:ext cx="8305799" cy="1512168"/>
          </a:xfrm>
          <a:noFill/>
          <a:ln w="6350" cap="rnd"/>
        </p:spPr>
        <p:txBody>
          <a:bodyPr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>Муниципальное бюджетное дошкольное образовательное учреждение детский сад комбинированного вида № 12 </a:t>
            </a:r>
            <a:b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>города Кузнецка</a:t>
            </a:r>
            <a: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endParaRPr lang="ru-RU" sz="240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4339" name="Содержимое 6" descr="12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3141663"/>
            <a:ext cx="3552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15"/>
          <p:cNvSpPr>
            <a:spLocks noChangeArrowheads="1"/>
          </p:cNvSpPr>
          <p:nvPr/>
        </p:nvSpPr>
        <p:spPr bwMode="auto">
          <a:xfrm>
            <a:off x="971550" y="6021388"/>
            <a:ext cx="7739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Автор: Власова Е.Ф., воспитатель 2 квалификационной категории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Содержимое 4" descr="_8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557338"/>
            <a:ext cx="4762500" cy="3495675"/>
          </a:xfrm>
        </p:spPr>
      </p:pic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5508625" y="1600200"/>
            <a:ext cx="3257550" cy="4924425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1700" dirty="0" smtClean="0">
                <a:solidFill>
                  <a:srgbClr val="333A1D"/>
                </a:solidFill>
              </a:rPr>
              <a:t>Дом </a:t>
            </a:r>
            <a:r>
              <a:rPr lang="ru-RU" sz="1700" dirty="0">
                <a:solidFill>
                  <a:srgbClr val="333A1D"/>
                </a:solidFill>
              </a:rPr>
              <a:t>является единственным зданием города, представляющим архитектуру модерна и принадлежал кузнецкому врачу и преподавателю Тихону Ивановичу Шакину.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1700" dirty="0">
                <a:solidFill>
                  <a:srgbClr val="333A1D"/>
                </a:solidFill>
              </a:rPr>
              <a:t>Здание органично вписывается в ландшафт исторического центра Кузнецка наряду с другими зданиями представляющими архитектурную ценность. 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Font typeface="Arial" charset="0"/>
              <a:buNone/>
            </a:pPr>
            <a:endParaRPr lang="ru-RU" sz="1700" dirty="0">
              <a:solidFill>
                <a:schemeClr val="tx2"/>
              </a:solidFill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Font typeface="Arial" charset="0"/>
              <a:buNone/>
            </a:pPr>
            <a:endParaRPr lang="ru-RU" sz="1700" dirty="0">
              <a:solidFill>
                <a:schemeClr val="tx2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00113" y="457200"/>
            <a:ext cx="7862887" cy="1066800"/>
          </a:xfrm>
        </p:spPr>
        <p:txBody>
          <a:bodyPr tIns="91440" anchor="b">
            <a:normAutofit/>
          </a:bodyPr>
          <a:lstStyle/>
          <a:p>
            <a:r>
              <a:rPr lang="ru-RU" sz="1900" b="1">
                <a:solidFill>
                  <a:srgbClr val="333A1D"/>
                </a:solidFill>
              </a:rPr>
              <a:t>МУНИЦИПАЛЬНОЕ УЧРЕЖДЕНИЕ</a:t>
            </a:r>
            <a:br>
              <a:rPr lang="ru-RU" sz="1900" b="1">
                <a:solidFill>
                  <a:srgbClr val="333A1D"/>
                </a:solidFill>
              </a:rPr>
            </a:br>
            <a:r>
              <a:rPr lang="ru-RU" sz="1900" b="1">
                <a:solidFill>
                  <a:srgbClr val="333A1D"/>
                </a:solidFill>
              </a:rPr>
              <a:t> «КУЗНЕЦКИЙ КУЛЬТУРНО-ВЫСТАВОЧНЫЙ ЦЕНТР» (МУЗЕЙ)</a:t>
            </a:r>
            <a:br>
              <a:rPr lang="ru-RU" sz="1900" b="1">
                <a:solidFill>
                  <a:srgbClr val="333A1D"/>
                </a:solidFill>
              </a:rPr>
            </a:br>
            <a:r>
              <a:rPr lang="ru-RU" sz="1900" b="1">
                <a:solidFill>
                  <a:srgbClr val="333A1D"/>
                </a:solidFill>
              </a:rPr>
              <a:t>(бывший дом врача Шакина)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Содержимое 4" descr="1_6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420938"/>
            <a:ext cx="4762500" cy="3382962"/>
          </a:xfrm>
        </p:spPr>
      </p:pic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5867400" y="1600200"/>
            <a:ext cx="2898775" cy="4924425"/>
          </a:xfrm>
        </p:spPr>
        <p:txBody>
          <a:bodyPr>
            <a:normAutofit/>
          </a:bodyPr>
          <a:lstStyle/>
          <a:p>
            <a:pPr marL="0" indent="0">
              <a:lnSpc>
                <a:spcPct val="12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1800" dirty="0">
                <a:solidFill>
                  <a:srgbClr val="333A1D"/>
                </a:solidFill>
              </a:rPr>
              <a:t>В январе 1918 года здесь было принято решение об установлении Советской власти в Кузнецке. Во время ВОВ здесь размещались </a:t>
            </a:r>
            <a:r>
              <a:rPr lang="ru-RU" sz="1800" dirty="0" smtClean="0">
                <a:solidFill>
                  <a:srgbClr val="333A1D"/>
                </a:solidFill>
              </a:rPr>
              <a:t>три госпиталя</a:t>
            </a:r>
            <a:r>
              <a:rPr lang="ru-RU" sz="1800" dirty="0">
                <a:solidFill>
                  <a:srgbClr val="333A1D"/>
                </a:solidFill>
              </a:rPr>
              <a:t>. Является достопримечательностью г. Кузнецка. Находится в самом центре исторической части города.  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23850" y="1268413"/>
            <a:ext cx="8001000" cy="833437"/>
          </a:xfrm>
        </p:spPr>
        <p:txBody>
          <a:bodyPr tIns="91440" anchor="b">
            <a:noAutofit/>
          </a:bodyPr>
          <a:lstStyle/>
          <a:p>
            <a:r>
              <a:rPr lang="ru-RU" sz="2700" b="1">
                <a:solidFill>
                  <a:srgbClr val="333A1D"/>
                </a:solidFill>
              </a:rPr>
              <a:t>ГИМНАЗИЯ № 1</a:t>
            </a:r>
            <a:br>
              <a:rPr lang="ru-RU" sz="2700" b="1">
                <a:solidFill>
                  <a:srgbClr val="333A1D"/>
                </a:solidFill>
              </a:rPr>
            </a:br>
            <a:r>
              <a:rPr lang="ru-RU" sz="2700" b="1">
                <a:solidFill>
                  <a:srgbClr val="333A1D"/>
                </a:solidFill>
              </a:rPr>
              <a:t>(бывшее здание реального училища)</a:t>
            </a:r>
            <a:br>
              <a:rPr lang="ru-RU" sz="2700" b="1">
                <a:solidFill>
                  <a:srgbClr val="333A1D"/>
                </a:solidFill>
              </a:rPr>
            </a:br>
            <a:endParaRPr lang="ru-RU" sz="2700" b="1">
              <a:solidFill>
                <a:srgbClr val="333A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Содержимое 4" descr="-имени-1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774825"/>
            <a:ext cx="4762500" cy="3382963"/>
          </a:xfrm>
        </p:spPr>
      </p:pic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5435600" y="1600200"/>
            <a:ext cx="3330575" cy="4997450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1600" dirty="0" smtClean="0">
                <a:solidFill>
                  <a:srgbClr val="333A1D"/>
                </a:solidFill>
              </a:rPr>
              <a:t>25 </a:t>
            </a:r>
            <a:r>
              <a:rPr lang="ru-RU" sz="1600" dirty="0">
                <a:solidFill>
                  <a:srgbClr val="333A1D"/>
                </a:solidFill>
              </a:rPr>
              <a:t>сентября 2010 года во дворе МОУ СОШ № 4 им.Е.Родионова был открыт памятник, воину – мученику Е.Родионову.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1600" dirty="0">
                <a:solidFill>
                  <a:srgbClr val="333A1D"/>
                </a:solidFill>
              </a:rPr>
              <a:t>В музее школы можно узнать много интересного о жизни Жени Родионова, о его подвиге, посмотреть видеоролики, презентации, видеофильмы, сделанные школьной  </a:t>
            </a:r>
            <a:r>
              <a:rPr lang="ru-RU" sz="1600" dirty="0" err="1">
                <a:solidFill>
                  <a:srgbClr val="333A1D"/>
                </a:solidFill>
              </a:rPr>
              <a:t>АРТ-студией</a:t>
            </a:r>
            <a:r>
              <a:rPr lang="ru-RU" sz="16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104900" y="465138"/>
            <a:ext cx="7391400" cy="833437"/>
          </a:xfrm>
        </p:spPr>
        <p:txBody>
          <a:bodyPr tIns="91440" anchor="b">
            <a:noAutofit/>
          </a:bodyPr>
          <a:lstStyle/>
          <a:p>
            <a:r>
              <a:rPr lang="ru-RU" sz="3800" b="1">
                <a:solidFill>
                  <a:srgbClr val="333A1D"/>
                </a:solidFill>
              </a:rPr>
              <a:t>Памятник воину-мученику Е.Родионову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/>
              <a:t>Памятники города</a:t>
            </a:r>
          </a:p>
        </p:txBody>
      </p:sp>
      <p:pic>
        <p:nvPicPr>
          <p:cNvPr id="54277" name="Picture 5" descr="-%D0%BC%D0%B0%D1%82%D1%8C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052513"/>
            <a:ext cx="3095625" cy="2271712"/>
          </a:xfrm>
          <a:prstGeom prst="rect">
            <a:avLst/>
          </a:prstGeom>
          <a:noFill/>
        </p:spPr>
      </p:pic>
      <p:pic>
        <p:nvPicPr>
          <p:cNvPr id="54280" name="Picture 8" descr="_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1125538"/>
            <a:ext cx="3394075" cy="2490787"/>
          </a:xfrm>
          <a:prstGeom prst="rect">
            <a:avLst/>
          </a:prstGeom>
          <a:noFill/>
        </p:spPr>
      </p:pic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4932363" y="3644900"/>
            <a:ext cx="3978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ru-RU" b="1"/>
              <a:t>ПАМЯТНИК ТРУЖЕНИКАМ ТЫЛА</a:t>
            </a:r>
            <a:r>
              <a:rPr lang="ru-RU"/>
              <a:t> </a:t>
            </a: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250825" y="3357563"/>
            <a:ext cx="400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ОБЕЛИСК   «СКОРБЯЩАЯ МАТЬ»</a:t>
            </a:r>
          </a:p>
        </p:txBody>
      </p:sp>
      <p:pic>
        <p:nvPicPr>
          <p:cNvPr id="54286" name="Picture 14" descr="_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3644900"/>
            <a:ext cx="3251200" cy="2386013"/>
          </a:xfrm>
          <a:prstGeom prst="rect">
            <a:avLst/>
          </a:prstGeom>
          <a:noFill/>
        </p:spPr>
      </p:pic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250825" y="5942013"/>
            <a:ext cx="4572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/>
              <a:t>ПАМЯТНЫЙ ЗНАК</a:t>
            </a:r>
            <a:r>
              <a:rPr lang="ru-RU"/>
              <a:t> .</a:t>
            </a:r>
          </a:p>
          <a:p>
            <a:pPr algn="ctr"/>
            <a:r>
              <a:rPr lang="ru-RU"/>
              <a:t>В  честь славянских просветителей </a:t>
            </a:r>
          </a:p>
          <a:p>
            <a:pPr algn="ctr"/>
            <a:r>
              <a:rPr lang="ru-RU"/>
              <a:t>Кирилла и Мефодия. </a:t>
            </a:r>
          </a:p>
        </p:txBody>
      </p:sp>
      <p:pic>
        <p:nvPicPr>
          <p:cNvPr id="54289" name="Picture 17" descr="_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9700" y="3933825"/>
            <a:ext cx="2957513" cy="2170113"/>
          </a:xfrm>
          <a:prstGeom prst="rect">
            <a:avLst/>
          </a:prstGeom>
          <a:noFill/>
        </p:spPr>
      </p:pic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5364163" y="6165850"/>
            <a:ext cx="340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КАМЕНЬ СОЛНЦА И ЛЮБВИ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1"/>
          <p:cNvSpPr>
            <a:spLocks noGrp="1"/>
          </p:cNvSpPr>
          <p:nvPr>
            <p:ph idx="4294967295"/>
          </p:nvPr>
        </p:nvSpPr>
        <p:spPr>
          <a:xfrm>
            <a:off x="457200" y="1673225"/>
            <a:ext cx="8229600" cy="4424363"/>
          </a:xfrm>
        </p:spPr>
        <p:txBody>
          <a:bodyPr/>
          <a:lstStyle/>
          <a:p>
            <a:r>
              <a:rPr lang="ru-RU"/>
              <a:t>Формирование у детей любви к Родине, к родному городу и его историческому прошлому и приобщение детей к культуре и традициям нашего города через обогащение и  систематизацию краеведческих знаний и представлений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219200"/>
          </a:xfrm>
          <a:noFill/>
          <a:ln w="6350" cap="rnd"/>
        </p:spPr>
        <p:txBody>
          <a:bodyPr rtlCol="0"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ЦЕЛЬ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Содержимое 4" descr="gerb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268413"/>
            <a:ext cx="4227512" cy="4808537"/>
          </a:xfrm>
        </p:spPr>
      </p:pic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716463" y="1600200"/>
            <a:ext cx="4049712" cy="3733800"/>
          </a:xfrm>
        </p:spPr>
        <p:txBody>
          <a:bodyPr>
            <a:noAutofit/>
          </a:bodyPr>
          <a:lstStyle/>
          <a:p>
            <a:pPr marL="0" indent="0">
              <a:lnSpc>
                <a:spcPct val="12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1600" dirty="0" smtClean="0">
                <a:solidFill>
                  <a:srgbClr val="333A1D"/>
                </a:solidFill>
              </a:rPr>
              <a:t>«… </a:t>
            </a:r>
            <a:r>
              <a:rPr lang="ru-RU" sz="1600" dirty="0">
                <a:solidFill>
                  <a:srgbClr val="333A1D"/>
                </a:solidFill>
              </a:rPr>
              <a:t>понеже сей город наполнен кузнецами, от которого рукоделия и имя свое получил».</a:t>
            </a:r>
            <a:br>
              <a:rPr lang="ru-RU" sz="1600" dirty="0">
                <a:solidFill>
                  <a:srgbClr val="333A1D"/>
                </a:solidFill>
              </a:rPr>
            </a:br>
            <a:r>
              <a:rPr lang="ru-RU" sz="1600" dirty="0">
                <a:solidFill>
                  <a:srgbClr val="333A1D"/>
                </a:solidFill>
              </a:rPr>
              <a:t>Красный цвет поля герба - символ мужества, самоотверженности, красоты, справедливой борьбы и жизни. Красный цвет поля созвучен труду кузнецов, что дополняет говорящее название города.</a:t>
            </a:r>
            <a:br>
              <a:rPr lang="ru-RU" sz="1600" dirty="0">
                <a:solidFill>
                  <a:srgbClr val="333A1D"/>
                </a:solidFill>
              </a:rPr>
            </a:br>
            <a:r>
              <a:rPr lang="ru-RU" sz="1600" dirty="0">
                <a:solidFill>
                  <a:srgbClr val="333A1D"/>
                </a:solidFill>
              </a:rPr>
              <a:t>Золото - символ прочности, величия, богатства, интеллекта, великодушия.</a:t>
            </a:r>
            <a:br>
              <a:rPr lang="ru-RU" sz="1600" dirty="0">
                <a:solidFill>
                  <a:srgbClr val="333A1D"/>
                </a:solidFill>
              </a:rPr>
            </a:br>
            <a:r>
              <a:rPr lang="ru-RU" sz="1600" dirty="0">
                <a:solidFill>
                  <a:srgbClr val="333A1D"/>
                </a:solidFill>
              </a:rPr>
              <a:t>Серебро в геральдике - символ простоты, совершенства, мудрости, благородства, мира, взаимосотрудничества.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708400" y="836613"/>
            <a:ext cx="5246688" cy="833437"/>
          </a:xfrm>
        </p:spPr>
        <p:txBody>
          <a:bodyPr tIns="91440" anchor="b">
            <a:normAutofit fontScale="90000"/>
          </a:bodyPr>
          <a:lstStyle/>
          <a:p>
            <a:r>
              <a:rPr lang="ru-RU" sz="3000" b="1">
                <a:solidFill>
                  <a:srgbClr val="262626"/>
                </a:solidFill>
              </a:rPr>
              <a:t>ГЕРБ ГОРОДА </a:t>
            </a:r>
            <a:br>
              <a:rPr lang="ru-RU" sz="3000" b="1">
                <a:solidFill>
                  <a:srgbClr val="262626"/>
                </a:solidFill>
              </a:rPr>
            </a:br>
            <a:r>
              <a:rPr lang="ru-RU" sz="3000" b="1">
                <a:solidFill>
                  <a:srgbClr val="262626"/>
                </a:solidFill>
              </a:rPr>
              <a:t>КУЗНЕЦКА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Содержимое 6" descr="290617e795acf62a1818393ab886b078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59112" y="1700212"/>
            <a:ext cx="5755937" cy="4177059"/>
          </a:xfrm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219200"/>
          </a:xfrm>
          <a:noFill/>
          <a:ln w="6350" cap="rnd"/>
        </p:spPr>
        <p:txBody>
          <a:bodyPr rtlCol="0"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kern="1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ДОСТОПРИМЕЧАТЕЛЬНОСТИ   </a:t>
            </a:r>
            <a:r>
              <a:rPr lang="ru-RU" sz="2800" b="1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КУЗНЕЦКА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288" y="1412875"/>
            <a:ext cx="2286000" cy="44862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Перед нами здание Железнодорожного вокзала станции Кузнецк. Здание железнодорожного вокзала построено в 1913 году в стиле классической архитектуры. Здание входит в список городских объектов, представляющих историческую и архитектурную ценность.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Содержимое 6" descr="_1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700213"/>
            <a:ext cx="4762500" cy="3495675"/>
          </a:xfrm>
        </p:spPr>
      </p:pic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5219700" y="1600200"/>
            <a:ext cx="3546475" cy="4781550"/>
          </a:xfrm>
        </p:spPr>
        <p:txBody>
          <a:bodyPr>
            <a:normAutofit/>
          </a:bodyPr>
          <a:lstStyle/>
          <a:p>
            <a:pPr marL="0" indent="0">
              <a:lnSpc>
                <a:spcPct val="12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1600" b="1">
                <a:solidFill>
                  <a:srgbClr val="333A1D"/>
                </a:solidFill>
              </a:rPr>
              <a:t>Мемориальный комплекс, не имеющий аналогов в России, открыт 9 мая 1975 года в день празднования 40-летия Победы. Скульптор П.А. Талько и архитектор Е.П. Линцбах создали памятник ландшафтной архитектуры, объединяющий мемориальный ансамбль с скульптурной группой из трех воинов из гранита на</a:t>
            </a:r>
            <a:r>
              <a:rPr lang="ru-RU" sz="2200" b="1">
                <a:solidFill>
                  <a:srgbClr val="333A1D"/>
                </a:solidFill>
              </a:rPr>
              <a:t> </a:t>
            </a:r>
            <a:r>
              <a:rPr lang="ru-RU" sz="1600" b="1">
                <a:solidFill>
                  <a:srgbClr val="333A1D"/>
                </a:solidFill>
              </a:rPr>
              <a:t>фоне знамени Победы</a:t>
            </a:r>
            <a:r>
              <a:rPr lang="ru-RU" sz="1600">
                <a:solidFill>
                  <a:srgbClr val="333A1D"/>
                </a:solidFill>
              </a:rPr>
              <a:t>.</a:t>
            </a:r>
            <a:r>
              <a:rPr lang="ru-RU" sz="1600" b="1">
                <a:solidFill>
                  <a:srgbClr val="333A1D"/>
                </a:solidFill>
              </a:rPr>
              <a:t> </a:t>
            </a:r>
            <a:endParaRPr lang="ru-RU" sz="1600">
              <a:solidFill>
                <a:srgbClr val="333A1D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23850" y="1052513"/>
            <a:ext cx="7523163" cy="833437"/>
          </a:xfrm>
        </p:spPr>
        <p:txBody>
          <a:bodyPr tIns="91440" anchor="b">
            <a:noAutofit/>
          </a:bodyPr>
          <a:lstStyle/>
          <a:p>
            <a:r>
              <a:rPr lang="ru-RU" sz="3000" b="1">
                <a:solidFill>
                  <a:srgbClr val="333A1D"/>
                </a:solidFill>
              </a:rPr>
              <a:t>ХОЛ</a:t>
            </a:r>
            <a:r>
              <a:rPr lang="ru-RU" sz="3200" b="1">
                <a:solidFill>
                  <a:srgbClr val="333A1D"/>
                </a:solidFill>
              </a:rPr>
              <a:t>М ВОИНСКОЙ СЛАВЫ</a:t>
            </a:r>
            <a:br>
              <a:rPr lang="ru-RU" sz="3200" b="1">
                <a:solidFill>
                  <a:srgbClr val="333A1D"/>
                </a:solidFill>
              </a:rPr>
            </a:br>
            <a:endParaRPr lang="ru-RU" sz="3200" b="1">
              <a:solidFill>
                <a:srgbClr val="333A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Содержимое 4" descr="-воскресения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2" y="1412875"/>
            <a:ext cx="5199353" cy="3816325"/>
          </a:xfrm>
        </p:spPr>
      </p:pic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5796137" y="1556792"/>
            <a:ext cx="2808312" cy="4608512"/>
          </a:xfrm>
        </p:spPr>
        <p:txBody>
          <a:bodyPr>
            <a:normAutofit/>
          </a:bodyPr>
          <a:lstStyle/>
          <a:p>
            <a:pPr marL="0" indent="0">
              <a:lnSpc>
                <a:spcPct val="10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1900" dirty="0">
                <a:solidFill>
                  <a:srgbClr val="333A1D"/>
                </a:solidFill>
              </a:rPr>
              <a:t>Церковь </a:t>
            </a:r>
            <a:r>
              <a:rPr lang="ru-RU" sz="1900" dirty="0" smtClean="0">
                <a:solidFill>
                  <a:srgbClr val="333A1D"/>
                </a:solidFill>
              </a:rPr>
              <a:t>я</a:t>
            </a:r>
            <a:r>
              <a:rPr lang="ru-RU" sz="1900" dirty="0" smtClean="0">
                <a:solidFill>
                  <a:srgbClr val="333A1D"/>
                </a:solidFill>
              </a:rPr>
              <a:t>вляется </a:t>
            </a:r>
            <a:r>
              <a:rPr lang="ru-RU" sz="1900" dirty="0">
                <a:solidFill>
                  <a:srgbClr val="333A1D"/>
                </a:solidFill>
              </a:rPr>
              <a:t>одной из главных достопримечательностей города. Представляет историческую и архитектурную ценность, как культовое сооружение.</a:t>
            </a:r>
          </a:p>
          <a:p>
            <a:pPr marL="0" indent="0">
              <a:lnSpc>
                <a:spcPct val="10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1900" dirty="0">
                <a:solidFill>
                  <a:srgbClr val="333A1D"/>
                </a:solidFill>
              </a:rPr>
              <a:t> </a:t>
            </a:r>
          </a:p>
          <a:p>
            <a:pPr marL="0" indent="0">
              <a:lnSpc>
                <a:spcPct val="105000"/>
              </a:lnSpc>
              <a:spcAft>
                <a:spcPts val="1000"/>
              </a:spcAft>
              <a:buFont typeface="Arial" charset="0"/>
              <a:buNone/>
            </a:pPr>
            <a:endParaRPr lang="ru-RU" sz="1800" dirty="0">
              <a:solidFill>
                <a:schemeClr val="tx2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042988" y="465138"/>
            <a:ext cx="7453312" cy="833437"/>
          </a:xfrm>
        </p:spPr>
        <p:txBody>
          <a:bodyPr tIns="91440" anchor="b">
            <a:noAutofit/>
          </a:bodyPr>
          <a:lstStyle/>
          <a:p>
            <a:r>
              <a:rPr lang="ru-RU" sz="3000" b="1">
                <a:solidFill>
                  <a:srgbClr val="333A1D"/>
                </a:solidFill>
              </a:rPr>
              <a:t>Церковь Воскресения Христова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Содержимое 4" descr="-творчества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2565400"/>
            <a:ext cx="5062537" cy="3714750"/>
          </a:xfrm>
        </p:spPr>
      </p:pic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6011863" y="1125538"/>
            <a:ext cx="2754312" cy="504031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1800">
                <a:solidFill>
                  <a:srgbClr val="333A1D"/>
                </a:solidFill>
              </a:rPr>
              <a:t>Главный дом купеческой усадьбы семьи Бобровых, единственный в городе образец архитектуры русского классицизма. </a:t>
            </a:r>
          </a:p>
          <a:p>
            <a:pPr marL="0" indent="0">
              <a:lnSpc>
                <a:spcPct val="12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1800">
                <a:solidFill>
                  <a:srgbClr val="333A1D"/>
                </a:solidFill>
              </a:rPr>
              <a:t>Одно из самых красивых зданий города, здание размещено в буклетах и открытках. Органично вписывается в историческую черту города, являясь зданием доминантой улицы Ленина. 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51520" y="1340768"/>
            <a:ext cx="5472113" cy="792162"/>
          </a:xfrm>
        </p:spPr>
        <p:txBody>
          <a:bodyPr tIns="91440" anchor="b">
            <a:normAutofit fontScale="90000"/>
          </a:bodyPr>
          <a:lstStyle/>
          <a:p>
            <a:r>
              <a:rPr lang="ru-RU" sz="1700" b="1" dirty="0">
                <a:solidFill>
                  <a:schemeClr val="tx2"/>
                </a:solidFill>
              </a:rPr>
              <a:t/>
            </a:r>
            <a:br>
              <a:rPr lang="ru-RU" sz="1700" b="1" dirty="0">
                <a:solidFill>
                  <a:schemeClr val="tx2"/>
                </a:solidFill>
              </a:rPr>
            </a:br>
            <a:r>
              <a:rPr lang="ru-RU" sz="1700" b="1" dirty="0">
                <a:solidFill>
                  <a:schemeClr val="tx2"/>
                </a:solidFill>
              </a:rPr>
              <a:t/>
            </a:r>
            <a:br>
              <a:rPr lang="ru-RU" sz="1700" b="1" dirty="0">
                <a:solidFill>
                  <a:schemeClr val="tx2"/>
                </a:solidFill>
              </a:rPr>
            </a:br>
            <a:r>
              <a:rPr lang="ru-RU" sz="1700" b="1" dirty="0">
                <a:solidFill>
                  <a:schemeClr val="tx2"/>
                </a:solidFill>
              </a:rPr>
              <a:t/>
            </a:r>
            <a:br>
              <a:rPr lang="ru-RU" sz="1700" b="1" dirty="0">
                <a:solidFill>
                  <a:schemeClr val="tx2"/>
                </a:solidFill>
              </a:rPr>
            </a:br>
            <a:r>
              <a:rPr lang="ru-RU" sz="2300" b="1" dirty="0">
                <a:solidFill>
                  <a:srgbClr val="333A1D"/>
                </a:solidFill>
              </a:rPr>
              <a:t>Центр детского и юношеского творчества</a:t>
            </a:r>
            <a:br>
              <a:rPr lang="ru-RU" sz="2300" b="1" dirty="0">
                <a:solidFill>
                  <a:srgbClr val="333A1D"/>
                </a:solidFill>
              </a:rPr>
            </a:br>
            <a:r>
              <a:rPr lang="ru-RU" sz="2300" b="1" dirty="0">
                <a:solidFill>
                  <a:srgbClr val="333A1D"/>
                </a:solidFill>
              </a:rPr>
              <a:t>(</a:t>
            </a:r>
            <a:r>
              <a:rPr lang="ru-RU" sz="2300" b="1" dirty="0" err="1">
                <a:solidFill>
                  <a:srgbClr val="333A1D"/>
                </a:solidFill>
              </a:rPr>
              <a:t>бывш</a:t>
            </a:r>
            <a:r>
              <a:rPr lang="ru-RU" sz="2300" b="1" dirty="0">
                <a:solidFill>
                  <a:srgbClr val="333A1D"/>
                </a:solidFill>
              </a:rPr>
              <a:t>. дом купца Боброва, середина 19 века).</a:t>
            </a:r>
            <a:br>
              <a:rPr lang="ru-RU" sz="2300" b="1" dirty="0">
                <a:solidFill>
                  <a:srgbClr val="333A1D"/>
                </a:solidFill>
              </a:rPr>
            </a:br>
            <a:endParaRPr lang="ru-RU" sz="2300" b="1" dirty="0">
              <a:solidFill>
                <a:srgbClr val="333A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Кинотеатр «Комсомолец» </a:t>
            </a:r>
          </a:p>
        </p:txBody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>
          <a:xfrm>
            <a:off x="5651500" y="1600200"/>
            <a:ext cx="30353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/>
              <a:t>Здание, в стиле классической архитектуры советского периода, построено в 1957 году. В первоначальном виде располагало двумя залами. В настоящее время в кинотеатре несколько залов с современной техникой форматом 3D и 5D. </a:t>
            </a:r>
          </a:p>
          <a:p>
            <a:pPr>
              <a:lnSpc>
                <a:spcPct val="80000"/>
              </a:lnSpc>
            </a:pPr>
            <a:endParaRPr lang="ru-RU" sz="2000"/>
          </a:p>
        </p:txBody>
      </p:sp>
      <p:pic>
        <p:nvPicPr>
          <p:cNvPr id="56325" name="Picture 5" descr="-%E2%84%96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773238"/>
            <a:ext cx="4465637" cy="3840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Содержимое 4" descr="_7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2708275"/>
            <a:ext cx="4762500" cy="3381375"/>
          </a:xfrm>
        </p:spPr>
      </p:pic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5940425" y="1600200"/>
            <a:ext cx="2825750" cy="4924425"/>
          </a:xfrm>
        </p:spPr>
        <p:txBody>
          <a:bodyPr>
            <a:normAutofit/>
          </a:bodyPr>
          <a:lstStyle/>
          <a:p>
            <a:pPr marL="0" indent="0">
              <a:lnSpc>
                <a:spcPct val="12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1800">
                <a:solidFill>
                  <a:srgbClr val="333A1D"/>
                </a:solidFill>
              </a:rPr>
              <a:t>Памятник истории и архитектуры построен в конце 19 века , в качестве жилого дома, приспособленного к городским условиям жизни и торговой деятельности.</a:t>
            </a:r>
          </a:p>
          <a:p>
            <a:pPr marL="0" indent="0">
              <a:lnSpc>
                <a:spcPct val="12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1800">
                <a:solidFill>
                  <a:srgbClr val="333A1D"/>
                </a:solidFill>
              </a:rPr>
              <a:t>С первого декабря 2003 года, после реконструкции, здесь разместилась детская художественная школа.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23850" y="1125538"/>
            <a:ext cx="7453313" cy="833437"/>
          </a:xfrm>
        </p:spPr>
        <p:txBody>
          <a:bodyPr tIns="91440" anchor="b">
            <a:noAutofit/>
          </a:bodyPr>
          <a:lstStyle/>
          <a:p>
            <a:r>
              <a:rPr lang="ru-RU" sz="2700" b="1">
                <a:solidFill>
                  <a:srgbClr val="333A1D"/>
                </a:solidFill>
              </a:rPr>
              <a:t>Детская художественная школа</a:t>
            </a:r>
            <a:br>
              <a:rPr lang="ru-RU" sz="2700" b="1">
                <a:solidFill>
                  <a:srgbClr val="333A1D"/>
                </a:solidFill>
              </a:rPr>
            </a:br>
            <a:r>
              <a:rPr lang="ru-RU" sz="2700" b="1">
                <a:solidFill>
                  <a:srgbClr val="333A1D"/>
                </a:solidFill>
              </a:rPr>
              <a:t>(бывший жилой дом </a:t>
            </a:r>
            <a:br>
              <a:rPr lang="ru-RU" sz="2700" b="1">
                <a:solidFill>
                  <a:srgbClr val="333A1D"/>
                </a:solidFill>
              </a:rPr>
            </a:br>
            <a:r>
              <a:rPr lang="ru-RU" sz="2700" b="1">
                <a:solidFill>
                  <a:srgbClr val="333A1D"/>
                </a:solidFill>
              </a:rPr>
              <a:t>конца 19 века).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152</TotalTime>
  <Words>466</Words>
  <Application>Microsoft Office PowerPoint</Application>
  <PresentationFormat>Экран (4:3)</PresentationFormat>
  <Paragraphs>40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Бумажная</vt:lpstr>
      <vt:lpstr>                                                Муниципальное бюджетное дошкольное образовательное учреждение детский сад комбинированного вида № 12  города Кузнецка </vt:lpstr>
      <vt:lpstr>ЦЕЛЬ :</vt:lpstr>
      <vt:lpstr>ГЕРБ ГОРОДА  КУЗНЕЦКА</vt:lpstr>
      <vt:lpstr>ДОСТОПРИМЕЧАТЕЛЬНОСТИ   КУЗНЕЦКА</vt:lpstr>
      <vt:lpstr>ХОЛМ ВОИНСКОЙ СЛАВЫ </vt:lpstr>
      <vt:lpstr>Церковь Воскресения Христова</vt:lpstr>
      <vt:lpstr>   Центр детского и юношеского творчества (бывш. дом купца Боброва, середина 19 века). </vt:lpstr>
      <vt:lpstr>Кинотеатр «Комсомолец» </vt:lpstr>
      <vt:lpstr>Детская художественная школа (бывший жилой дом  конца 19 века).</vt:lpstr>
      <vt:lpstr>МУНИЦИПАЛЬНОЕ УЧРЕЖДЕНИЕ  «КУЗНЕЦКИЙ КУЛЬТУРНО-ВЫСТАВОЧНЫЙ ЦЕНТР» (МУЗЕЙ) (бывший дом врача Шакина)</vt:lpstr>
      <vt:lpstr>ГИМНАЗИЯ № 1 (бывшее здание реального училища) </vt:lpstr>
      <vt:lpstr>Памятник воину-мученику Е.Родионову</vt:lpstr>
      <vt:lpstr>Памятники города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«ЕСТЬ НА СВЕТЕ  УДИВИТЕЛЬНЫЙ ГОРОД»</dc:title>
  <dc:creator>user1</dc:creator>
  <cp:lastModifiedBy>user1</cp:lastModifiedBy>
  <cp:revision>14</cp:revision>
  <dcterms:created xsi:type="dcterms:W3CDTF">2013-12-06T16:01:29Z</dcterms:created>
  <dcterms:modified xsi:type="dcterms:W3CDTF">2013-12-10T16:44:22Z</dcterms:modified>
</cp:coreProperties>
</file>